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T Serif" charset="1" panose="020A0603040505020204"/>
      <p:regular r:id="rId21"/>
    </p:embeddedFont>
    <p:embeddedFont>
      <p:font typeface="DM Sans" charset="1" panose="00000000000000000000"/>
      <p:regular r:id="rId22"/>
    </p:embeddedFont>
    <p:embeddedFont>
      <p:font typeface="DM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1041349"/>
            <a:ext cx="9445523" cy="282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Pixel-Level Land Use–Land Cover Transition Analytics for Tirupati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3964781"/>
            <a:ext cx="9445523" cy="225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AI for Sustainable Urban Development &amp; Smart City Governance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6546647"/>
            <a:ext cx="9445523" cy="23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Hackathon Project Presentation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Focus Area: Tirupati District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Technologies: Remote Sensing, AI, Geospatial Analytics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Goal: Decision-ready intelligence for urban planners and policymakers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134763"/>
            <a:chOff x="0" y="0"/>
            <a:chExt cx="24384000" cy="4179684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179697"/>
            </a:xfrm>
            <a:custGeom>
              <a:avLst/>
              <a:gdLst/>
              <a:ahLst/>
              <a:cxnLst/>
              <a:rect r="r" b="b" t="t" l="l"/>
              <a:pathLst>
                <a:path h="417969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179697"/>
                  </a:lnTo>
                  <a:lnTo>
                    <a:pt x="0" y="4179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" t="0" r="-1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77643" y="3873846"/>
            <a:ext cx="6583261" cy="85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Visual Outputs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7643" y="4785274"/>
            <a:ext cx="6883156" cy="68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Change Intelligence Products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33762" y="5747595"/>
            <a:ext cx="250774" cy="3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77643" y="6202413"/>
            <a:ext cx="5363023" cy="28575"/>
            <a:chOff x="0" y="0"/>
            <a:chExt cx="7150697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50735" cy="38100"/>
            </a:xfrm>
            <a:custGeom>
              <a:avLst/>
              <a:gdLst/>
              <a:ahLst/>
              <a:cxnLst/>
              <a:rect r="r" b="b" t="t" l="l"/>
              <a:pathLst>
                <a:path h="38100" w="7150735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77643" y="6375349"/>
            <a:ext cx="5363023" cy="83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Pixel-level LULC maps for both time periods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8537" y="5747595"/>
            <a:ext cx="250774" cy="3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62417" y="6202413"/>
            <a:ext cx="5363023" cy="28575"/>
            <a:chOff x="0" y="0"/>
            <a:chExt cx="7150697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50735" cy="38100"/>
            </a:xfrm>
            <a:custGeom>
              <a:avLst/>
              <a:gdLst/>
              <a:ahLst/>
              <a:cxnLst/>
              <a:rect r="r" b="b" t="t" l="l"/>
              <a:pathLst>
                <a:path h="38100" w="7150735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6462417" y="6375349"/>
            <a:ext cx="5363023" cy="83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Change detection overlays highlighting transitions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03311" y="5747595"/>
            <a:ext cx="250774" cy="3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47191" y="6202413"/>
            <a:ext cx="5363023" cy="28575"/>
            <a:chOff x="0" y="0"/>
            <a:chExt cx="7150697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50735" cy="38100"/>
            </a:xfrm>
            <a:custGeom>
              <a:avLst/>
              <a:gdLst/>
              <a:ahLst/>
              <a:cxnLst/>
              <a:rect r="r" b="b" t="t" l="l"/>
              <a:pathLst>
                <a:path h="38100" w="7150735">
                  <a:moveTo>
                    <a:pt x="0" y="0"/>
                  </a:moveTo>
                  <a:lnTo>
                    <a:pt x="7150735" y="0"/>
                  </a:lnTo>
                  <a:lnTo>
                    <a:pt x="715073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047191" y="6375349"/>
            <a:ext cx="5363023" cy="83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Confidence and probability maps showing certainty levels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18537" y="7560469"/>
            <a:ext cx="250774" cy="3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77643" y="8015288"/>
            <a:ext cx="16532571" cy="28575"/>
            <a:chOff x="0" y="0"/>
            <a:chExt cx="22043428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043389" cy="38100"/>
            </a:xfrm>
            <a:custGeom>
              <a:avLst/>
              <a:gdLst/>
              <a:ahLst/>
              <a:cxnLst/>
              <a:rect r="r" b="b" t="t" l="l"/>
              <a:pathLst>
                <a:path h="38100" w="22043389">
                  <a:moveTo>
                    <a:pt x="0" y="0"/>
                  </a:moveTo>
                  <a:lnTo>
                    <a:pt x="22043389" y="0"/>
                  </a:lnTo>
                  <a:lnTo>
                    <a:pt x="2204338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5320751" y="8188223"/>
            <a:ext cx="7646346" cy="42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Spatial patterns of urban growth and vegetation loss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7643" y="8979989"/>
            <a:ext cx="16532723" cy="53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4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4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Makes complex data </a:t>
            </a:r>
            <a:r>
              <a:rPr lang="en-US" sz="243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visually intuitive and actionable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43115" y="1194492"/>
            <a:ext cx="8713289" cy="8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Dashboard &amp; Decision Support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115" y="2066773"/>
            <a:ext cx="7293178" cy="65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Interactive Visualization System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43115" y="3025378"/>
            <a:ext cx="602304" cy="602304"/>
          </a:xfrm>
          <a:custGeom>
            <a:avLst/>
            <a:gdLst/>
            <a:ahLst/>
            <a:cxnLst/>
            <a:rect r="r" b="b" t="t" l="l"/>
            <a:pathLst>
              <a:path h="602304" w="602304">
                <a:moveTo>
                  <a:pt x="0" y="0"/>
                </a:moveTo>
                <a:lnTo>
                  <a:pt x="602304" y="0"/>
                </a:lnTo>
                <a:lnTo>
                  <a:pt x="602304" y="602304"/>
                </a:lnTo>
                <a:lnTo>
                  <a:pt x="0" y="60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3115" y="3864473"/>
            <a:ext cx="3427066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Multi-layer Map Toggles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3115" y="4353963"/>
            <a:ext cx="8172898" cy="76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Explore different LULC layers such as urban, forest, and water bodies, with options to overlay and compare them.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271845" y="3025378"/>
            <a:ext cx="602304" cy="602304"/>
          </a:xfrm>
          <a:custGeom>
            <a:avLst/>
            <a:gdLst/>
            <a:ahLst/>
            <a:cxnLst/>
            <a:rect r="r" b="b" t="t" l="l"/>
            <a:pathLst>
              <a:path h="602304" w="602304">
                <a:moveTo>
                  <a:pt x="0" y="0"/>
                </a:moveTo>
                <a:lnTo>
                  <a:pt x="602303" y="0"/>
                </a:lnTo>
                <a:lnTo>
                  <a:pt x="602303" y="602304"/>
                </a:lnTo>
                <a:lnTo>
                  <a:pt x="0" y="602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0155" t="0" r="-1015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71845" y="3864473"/>
            <a:ext cx="3946769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Temporal Comparison Tools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1845" y="4353963"/>
            <a:ext cx="8173041" cy="76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Visualize changes between two distinct time periods, identifying areas of growth, decline, or stability.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43115" y="5523909"/>
            <a:ext cx="602304" cy="602304"/>
          </a:xfrm>
          <a:custGeom>
            <a:avLst/>
            <a:gdLst/>
            <a:ahLst/>
            <a:cxnLst/>
            <a:rect r="r" b="b" t="t" l="l"/>
            <a:pathLst>
              <a:path h="602304" w="602304">
                <a:moveTo>
                  <a:pt x="0" y="0"/>
                </a:moveTo>
                <a:lnTo>
                  <a:pt x="602304" y="0"/>
                </a:lnTo>
                <a:lnTo>
                  <a:pt x="602304" y="602304"/>
                </a:lnTo>
                <a:lnTo>
                  <a:pt x="0" y="602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3115" y="6362995"/>
            <a:ext cx="3714302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Transition Analytics Panel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3115" y="6852495"/>
            <a:ext cx="8172898" cy="147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2749"/>
              </a:lnSpc>
              <a:buFont typeface="Arial"/>
              <a:buChar char="•"/>
            </a:pPr>
            <a:r>
              <a:rPr lang="en-US" sz="1874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Area statistics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: Quantified changes in square kilometers for each LULC class.</a:t>
            </a:r>
          </a:p>
          <a:p>
            <a:pPr algn="l" marL="282773" indent="-141387" lvl="1">
              <a:lnSpc>
                <a:spcPts val="2749"/>
              </a:lnSpc>
              <a:buFont typeface="Arial"/>
              <a:buChar char="•"/>
            </a:pPr>
            <a:r>
              <a:rPr lang="en-US" sz="1874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Class-wise conversion percentages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: Detailed breakdown of what changed from and to what.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9271845" y="5523909"/>
            <a:ext cx="602304" cy="602304"/>
          </a:xfrm>
          <a:custGeom>
            <a:avLst/>
            <a:gdLst/>
            <a:ahLst/>
            <a:cxnLst/>
            <a:rect r="r" b="b" t="t" l="l"/>
            <a:pathLst>
              <a:path h="602304" w="602304">
                <a:moveTo>
                  <a:pt x="0" y="0"/>
                </a:moveTo>
                <a:lnTo>
                  <a:pt x="602303" y="0"/>
                </a:lnTo>
                <a:lnTo>
                  <a:pt x="602303" y="602304"/>
                </a:lnTo>
                <a:lnTo>
                  <a:pt x="0" y="6023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5000" r="0" b="-2500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71845" y="6362995"/>
            <a:ext cx="3162148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One-click Export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845" y="6852495"/>
            <a:ext cx="8173041" cy="111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2749"/>
              </a:lnSpc>
              <a:buFont typeface="Arial"/>
              <a:buChar char="•"/>
            </a:pPr>
            <a:r>
              <a:rPr lang="en-US" sz="1874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Maps: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High-resolution images of LULC changes and overlays.</a:t>
            </a:r>
          </a:p>
          <a:p>
            <a:pPr algn="l" marL="282773" indent="-141387" lvl="1">
              <a:lnSpc>
                <a:spcPts val="2749"/>
              </a:lnSpc>
              <a:buFont typeface="Arial"/>
              <a:buChar char="•"/>
            </a:pPr>
            <a:r>
              <a:rPr lang="en-US" sz="1874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Tables: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Raw data and summary statistics in CSV format.</a:t>
            </a:r>
          </a:p>
          <a:p>
            <a:pPr algn="l" marL="282773" indent="-141387" lvl="1">
              <a:lnSpc>
                <a:spcPts val="2749"/>
              </a:lnSpc>
              <a:buFont typeface="Arial"/>
              <a:buChar char="•"/>
            </a:pPr>
            <a:r>
              <a:rPr lang="en-US" sz="1874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Reports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: Automated summaries for quick policy review.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3115" y="8337280"/>
            <a:ext cx="16601780" cy="52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3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31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Designed for urban planners, administrators, and policymakers to enable </a:t>
            </a:r>
            <a:r>
              <a:rPr lang="en-US" sz="2312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informed decision-making</a:t>
            </a:r>
            <a:r>
              <a:rPr lang="en-US" sz="231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323948"/>
            <a:ext cx="11056439" cy="96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Impact, Innovation &amp; Conclusion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3859416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666" t="0" r="-46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490344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462435"/>
            <a:ext cx="5198269" cy="19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Enables </a:t>
            </a: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data-driven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urban planning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Supports </a:t>
            </a: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environmental governance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Aligns with </a:t>
            </a: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smart city initiatives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544866" y="3859416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8666" r="0" b="-1866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44866" y="490344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Innovation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4866" y="5462435"/>
            <a:ext cx="5198269" cy="190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Pixel-level confidence-aware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change detection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Fully automated GeoAI pipeline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Scalable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across districts and states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2097493" y="3859416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97493" y="490344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3" y="5462435"/>
            <a:ext cx="5198269" cy="23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Transforming Tirupati's urban development through </a:t>
            </a: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AI-powered geospatial intelligence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4F00"/>
                </a:solidFill>
                <a:latin typeface="DM Sans"/>
                <a:ea typeface="DM Sans"/>
                <a:cs typeface="DM Sans"/>
                <a:sym typeface="DM Sans"/>
              </a:rPr>
              <a:t>Decision-ready intelligence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for sustainable growth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25235" y="786260"/>
            <a:ext cx="7358358" cy="93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4"/>
              </a:lnSpc>
            </a:pPr>
            <a:r>
              <a:rPr lang="en-US" sz="5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Background &amp; Context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5235" y="1819866"/>
            <a:ext cx="6889109" cy="73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Why This Problem Matters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5235" y="2873273"/>
            <a:ext cx="9495530" cy="445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Tirupati is experiencing </a:t>
            </a:r>
            <a:r>
              <a:rPr lang="en-US" b="true" sz="2125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rapid urban expansion</a:t>
            </a: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due to: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Pilgrimage-driven population growth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Infrastructure development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Tourism and associated services</a:t>
            </a:r>
          </a:p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These changes are </a:t>
            </a:r>
            <a:r>
              <a:rPr lang="en-US" b="true" sz="2125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transforming natural and agricultural land</a:t>
            </a: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into built-up areas</a:t>
            </a:r>
          </a:p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Traditional land monitoring methods lack: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Pixel-level precision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Temporal comparison</a:t>
            </a:r>
          </a:p>
          <a:p>
            <a:pPr algn="l" marL="749102" indent="-249701" lvl="2">
              <a:lnSpc>
                <a:spcPts val="3437"/>
              </a:lnSpc>
              <a:buFont typeface="Arial"/>
              <a:buChar char="⚬"/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Quantified confidence in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25235" y="7532808"/>
            <a:ext cx="9495530" cy="118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8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6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8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Result:</a:t>
            </a:r>
            <a:r>
              <a:rPr lang="en-US" sz="26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Urban planning decisions are often reactive instead of data-driven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93989"/>
            <a:ext cx="7442749" cy="96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956770"/>
            <a:ext cx="5954163" cy="7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Core Challenge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295623"/>
            <a:ext cx="7805890" cy="123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 an automated AI-based framework that can: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694016"/>
            <a:ext cx="7805890" cy="23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Detect </a:t>
            </a:r>
            <a:r>
              <a:rPr lang="en-US" b="true" sz="2187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pixel-wise land use / land cover (LULC) changes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Compare </a:t>
            </a:r>
            <a:r>
              <a:rPr lang="en-US" b="true" sz="2187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two different time periods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Quantify </a:t>
            </a:r>
            <a:r>
              <a:rPr lang="en-US" b="true" sz="2187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what changed, where it changed, and how confidently it changed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295209" y="4145309"/>
            <a:ext cx="8214274" cy="4209459"/>
            <a:chOff x="0" y="0"/>
            <a:chExt cx="10952366" cy="5612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52353" cy="5612511"/>
            </a:xfrm>
            <a:custGeom>
              <a:avLst/>
              <a:gdLst/>
              <a:ahLst/>
              <a:cxnLst/>
              <a:rect r="r" b="b" t="t" l="l"/>
              <a:pathLst>
                <a:path h="5612511" w="109523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895711" y="0"/>
                  </a:lnTo>
                  <a:cubicBezTo>
                    <a:pt x="10927080" y="0"/>
                    <a:pt x="10952353" y="25400"/>
                    <a:pt x="10952353" y="56642"/>
                  </a:cubicBezTo>
                  <a:lnTo>
                    <a:pt x="10952353" y="5555869"/>
                  </a:lnTo>
                  <a:cubicBezTo>
                    <a:pt x="10952353" y="5587238"/>
                    <a:pt x="10926953" y="5612511"/>
                    <a:pt x="10895711" y="5612511"/>
                  </a:cubicBezTo>
                  <a:lnTo>
                    <a:pt x="56642" y="5612511"/>
                  </a:lnTo>
                  <a:cubicBezTo>
                    <a:pt x="25273" y="5612511"/>
                    <a:pt x="0" y="5587111"/>
                    <a:pt x="0" y="5555869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578731" y="4409780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System Output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78731" y="5082178"/>
            <a:ext cx="7647232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system must convert </a:t>
            </a:r>
            <a:r>
              <a:rPr lang="en-US" sz="218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raw satellite data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into: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8731" y="5790905"/>
            <a:ext cx="7647232" cy="100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Actionable statistics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Visual insights for governance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13972"/>
            <a:ext cx="7442749" cy="96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276752"/>
            <a:ext cx="6519862" cy="7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What We Aim to Achieve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465291"/>
            <a:ext cx="5245446" cy="3569494"/>
            <a:chOff x="0" y="0"/>
            <a:chExt cx="6993928" cy="47593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4759325"/>
            </a:xfrm>
            <a:custGeom>
              <a:avLst/>
              <a:gdLst/>
              <a:ahLst/>
              <a:cxnLst/>
              <a:rect r="r" b="b" t="t" l="l"/>
              <a:pathLst>
                <a:path h="4759325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490" y="0"/>
                    <a:pt x="6993890" y="25400"/>
                    <a:pt x="6993890" y="56642"/>
                  </a:cubicBezTo>
                  <a:lnTo>
                    <a:pt x="6993890" y="4702683"/>
                  </a:lnTo>
                  <a:cubicBezTo>
                    <a:pt x="6993890" y="4733925"/>
                    <a:pt x="6968490" y="4759325"/>
                    <a:pt x="6937248" y="4759325"/>
                  </a:cubicBezTo>
                  <a:lnTo>
                    <a:pt x="56642" y="4759325"/>
                  </a:lnTo>
                  <a:cubicBezTo>
                    <a:pt x="25400" y="4759325"/>
                    <a:pt x="0" y="4733925"/>
                    <a:pt x="0" y="4702683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9" y="4729753"/>
            <a:ext cx="4678413" cy="94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Remote Sensing &amp; Geospatial Analytics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9" y="5753843"/>
            <a:ext cx="4678413" cy="145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Pixel-level LULC classification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Accurate spatial alignment of multi-temporal satellite imagery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21206" y="4465291"/>
            <a:ext cx="5245446" cy="3569494"/>
            <a:chOff x="0" y="0"/>
            <a:chExt cx="6993928" cy="47593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93890" cy="4759325"/>
            </a:xfrm>
            <a:custGeom>
              <a:avLst/>
              <a:gdLst/>
              <a:ahLst/>
              <a:cxnLst/>
              <a:rect r="r" b="b" t="t" l="l"/>
              <a:pathLst>
                <a:path h="4759325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490" y="0"/>
                    <a:pt x="6993890" y="25400"/>
                    <a:pt x="6993890" y="56642"/>
                  </a:cubicBezTo>
                  <a:lnTo>
                    <a:pt x="6993890" y="4702683"/>
                  </a:lnTo>
                  <a:cubicBezTo>
                    <a:pt x="6993890" y="4733925"/>
                    <a:pt x="6968490" y="4759325"/>
                    <a:pt x="6937248" y="4759325"/>
                  </a:cubicBezTo>
                  <a:lnTo>
                    <a:pt x="56642" y="4759325"/>
                  </a:lnTo>
                  <a:cubicBezTo>
                    <a:pt x="25400" y="4759325"/>
                    <a:pt x="0" y="4733925"/>
                    <a:pt x="0" y="4702683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804717" y="4729753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Artificial Intelligence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04717" y="5288756"/>
            <a:ext cx="4678413" cy="236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AI-based classification and change detection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Confidence scoring and probabilistic transition estimation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0163" y="4465291"/>
            <a:ext cx="5245446" cy="3569494"/>
            <a:chOff x="0" y="0"/>
            <a:chExt cx="6993928" cy="47593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93890" cy="4759325"/>
            </a:xfrm>
            <a:custGeom>
              <a:avLst/>
              <a:gdLst/>
              <a:ahLst/>
              <a:cxnLst/>
              <a:rect r="r" b="b" t="t" l="l"/>
              <a:pathLst>
                <a:path h="4759325" w="699389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37248" y="0"/>
                  </a:lnTo>
                  <a:cubicBezTo>
                    <a:pt x="6968490" y="0"/>
                    <a:pt x="6993890" y="25400"/>
                    <a:pt x="6993890" y="56642"/>
                  </a:cubicBezTo>
                  <a:lnTo>
                    <a:pt x="6993890" y="4702683"/>
                  </a:lnTo>
                  <a:cubicBezTo>
                    <a:pt x="6993890" y="4733925"/>
                    <a:pt x="6968490" y="4759325"/>
                    <a:pt x="6937248" y="4759325"/>
                  </a:cubicBezTo>
                  <a:lnTo>
                    <a:pt x="56642" y="4759325"/>
                  </a:lnTo>
                  <a:cubicBezTo>
                    <a:pt x="25400" y="4759325"/>
                    <a:pt x="0" y="4733925"/>
                    <a:pt x="0" y="4702683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2333684" y="4729753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Decision Support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3684" y="5288756"/>
            <a:ext cx="4678413" cy="145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Transition matrix generation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Visual and statistical summaries for policymakers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0448" y="755152"/>
            <a:ext cx="9920878" cy="95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Land Use / Land Cover Classes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448" y="1806331"/>
            <a:ext cx="6544866" cy="76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Classification Categories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448" y="2896638"/>
            <a:ext cx="1630709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Each pixel is classified into one of five LULC classes: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0448" y="3762080"/>
            <a:ext cx="707384" cy="707384"/>
          </a:xfrm>
          <a:custGeom>
            <a:avLst/>
            <a:gdLst/>
            <a:ahLst/>
            <a:cxnLst/>
            <a:rect r="r" b="b" t="t" l="l"/>
            <a:pathLst>
              <a:path h="707384" w="707384">
                <a:moveTo>
                  <a:pt x="0" y="0"/>
                </a:moveTo>
                <a:lnTo>
                  <a:pt x="707383" y="0"/>
                </a:lnTo>
                <a:lnTo>
                  <a:pt x="707383" y="707383"/>
                </a:lnTo>
                <a:lnTo>
                  <a:pt x="0" y="707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0448" y="4803429"/>
            <a:ext cx="371445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448" y="5360937"/>
            <a:ext cx="520035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Dense and sparse vegetation cover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543827" y="3762080"/>
            <a:ext cx="707384" cy="707384"/>
          </a:xfrm>
          <a:custGeom>
            <a:avLst/>
            <a:gdLst/>
            <a:ahLst/>
            <a:cxnLst/>
            <a:rect r="r" b="b" t="t" l="l"/>
            <a:pathLst>
              <a:path h="707384" w="707384">
                <a:moveTo>
                  <a:pt x="0" y="0"/>
                </a:moveTo>
                <a:lnTo>
                  <a:pt x="707384" y="0"/>
                </a:lnTo>
                <a:lnTo>
                  <a:pt x="707384" y="707383"/>
                </a:lnTo>
                <a:lnTo>
                  <a:pt x="0" y="707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43827" y="4803429"/>
            <a:ext cx="371445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Water Bodies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3827" y="5360937"/>
            <a:ext cx="520035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Rivers, lakes, reservoirs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2097198" y="3762080"/>
            <a:ext cx="707384" cy="707384"/>
          </a:xfrm>
          <a:custGeom>
            <a:avLst/>
            <a:gdLst/>
            <a:ahLst/>
            <a:cxnLst/>
            <a:rect r="r" b="b" t="t" l="l"/>
            <a:pathLst>
              <a:path h="707384" w="707384">
                <a:moveTo>
                  <a:pt x="0" y="0"/>
                </a:moveTo>
                <a:lnTo>
                  <a:pt x="707383" y="0"/>
                </a:lnTo>
                <a:lnTo>
                  <a:pt x="707383" y="707383"/>
                </a:lnTo>
                <a:lnTo>
                  <a:pt x="0" y="707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666" t="0" r="-266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97198" y="4803429"/>
            <a:ext cx="371445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Agriculture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7198" y="5360937"/>
            <a:ext cx="520035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Cropland and plantations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990448" y="6473581"/>
            <a:ext cx="707384" cy="707384"/>
          </a:xfrm>
          <a:custGeom>
            <a:avLst/>
            <a:gdLst/>
            <a:ahLst/>
            <a:cxnLst/>
            <a:rect r="r" b="b" t="t" l="l"/>
            <a:pathLst>
              <a:path h="707384" w="707384">
                <a:moveTo>
                  <a:pt x="0" y="0"/>
                </a:moveTo>
                <a:lnTo>
                  <a:pt x="707383" y="0"/>
                </a:lnTo>
                <a:lnTo>
                  <a:pt x="707383" y="707383"/>
                </a:lnTo>
                <a:lnTo>
                  <a:pt x="0" y="707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000" t="0" r="-9999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90448" y="7514930"/>
            <a:ext cx="371445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Barren Land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448" y="8072438"/>
            <a:ext cx="520035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Open land with minimal vegetation</a:t>
            </a:r>
          </a:p>
        </p:txBody>
      </p:sp>
      <p:sp>
        <p:nvSpPr>
          <p:cNvPr name="Freeform 21" id="21" descr="preencoded.png"/>
          <p:cNvSpPr/>
          <p:nvPr/>
        </p:nvSpPr>
        <p:spPr>
          <a:xfrm flipH="false" flipV="false" rot="0">
            <a:off x="6543827" y="6473581"/>
            <a:ext cx="707384" cy="707384"/>
          </a:xfrm>
          <a:custGeom>
            <a:avLst/>
            <a:gdLst/>
            <a:ahLst/>
            <a:cxnLst/>
            <a:rect r="r" b="b" t="t" l="l"/>
            <a:pathLst>
              <a:path h="707384" w="707384">
                <a:moveTo>
                  <a:pt x="0" y="0"/>
                </a:moveTo>
                <a:lnTo>
                  <a:pt x="707384" y="0"/>
                </a:lnTo>
                <a:lnTo>
                  <a:pt x="707384" y="707383"/>
                </a:lnTo>
                <a:lnTo>
                  <a:pt x="0" y="707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333" t="0" r="-333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43827" y="7514930"/>
            <a:ext cx="371445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Built-up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43827" y="8072438"/>
            <a:ext cx="5200355" cy="54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Urban and infrastructural areas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0448" y="8833094"/>
            <a:ext cx="16307095" cy="67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These classes help </a:t>
            </a:r>
            <a:r>
              <a:rPr lang="en-US" sz="2750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quantify urban expansion and environmental loss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47877" y="1640681"/>
            <a:ext cx="6359281" cy="8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Dataset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877" y="2527849"/>
            <a:ext cx="5091112" cy="65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Data Sources &amp; Inputs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590" y="3478854"/>
            <a:ext cx="3135363" cy="4470949"/>
            <a:chOff x="0" y="0"/>
            <a:chExt cx="4180484" cy="59612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4142486" cy="5923153"/>
            </a:xfrm>
            <a:custGeom>
              <a:avLst/>
              <a:gdLst/>
              <a:ahLst/>
              <a:cxnLst/>
              <a:rect r="r" b="b" t="t" l="l"/>
              <a:pathLst>
                <a:path h="5923153" w="4142486">
                  <a:moveTo>
                    <a:pt x="0" y="48641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4093972" y="0"/>
                  </a:lnTo>
                  <a:cubicBezTo>
                    <a:pt x="4120769" y="0"/>
                    <a:pt x="4142486" y="21717"/>
                    <a:pt x="4142486" y="48641"/>
                  </a:cubicBezTo>
                  <a:lnTo>
                    <a:pt x="4142486" y="5874512"/>
                  </a:lnTo>
                  <a:cubicBezTo>
                    <a:pt x="4142486" y="5901309"/>
                    <a:pt x="4120769" y="5923153"/>
                    <a:pt x="4093972" y="5923153"/>
                  </a:cubicBezTo>
                  <a:lnTo>
                    <a:pt x="48514" y="5923153"/>
                  </a:lnTo>
                  <a:cubicBezTo>
                    <a:pt x="21717" y="5923153"/>
                    <a:pt x="0" y="5901436"/>
                    <a:pt x="0" y="587451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80586" cy="5961253"/>
            </a:xfrm>
            <a:custGeom>
              <a:avLst/>
              <a:gdLst/>
              <a:ahLst/>
              <a:cxnLst/>
              <a:rect r="r" b="b" t="t" l="l"/>
              <a:pathLst>
                <a:path h="5961253" w="4180586">
                  <a:moveTo>
                    <a:pt x="0" y="67691"/>
                  </a:moveTo>
                  <a:cubicBezTo>
                    <a:pt x="0" y="30353"/>
                    <a:pt x="30226" y="0"/>
                    <a:pt x="67564" y="0"/>
                  </a:cubicBezTo>
                  <a:lnTo>
                    <a:pt x="4113022" y="0"/>
                  </a:lnTo>
                  <a:lnTo>
                    <a:pt x="4113022" y="19050"/>
                  </a:lnTo>
                  <a:lnTo>
                    <a:pt x="4113022" y="0"/>
                  </a:lnTo>
                  <a:cubicBezTo>
                    <a:pt x="4150360" y="0"/>
                    <a:pt x="4180586" y="30353"/>
                    <a:pt x="4180586" y="67691"/>
                  </a:cubicBezTo>
                  <a:lnTo>
                    <a:pt x="4161536" y="67691"/>
                  </a:lnTo>
                  <a:lnTo>
                    <a:pt x="4180586" y="67691"/>
                  </a:lnTo>
                  <a:lnTo>
                    <a:pt x="4180586" y="5893562"/>
                  </a:lnTo>
                  <a:lnTo>
                    <a:pt x="4161536" y="5893562"/>
                  </a:lnTo>
                  <a:lnTo>
                    <a:pt x="4180586" y="5893562"/>
                  </a:lnTo>
                  <a:cubicBezTo>
                    <a:pt x="4180586" y="5930900"/>
                    <a:pt x="4150360" y="5961253"/>
                    <a:pt x="4113022" y="5961253"/>
                  </a:cubicBezTo>
                  <a:lnTo>
                    <a:pt x="4113022" y="5942203"/>
                  </a:lnTo>
                  <a:lnTo>
                    <a:pt x="4113022" y="5961253"/>
                  </a:lnTo>
                  <a:lnTo>
                    <a:pt x="67564" y="5961253"/>
                  </a:lnTo>
                  <a:lnTo>
                    <a:pt x="67564" y="5942203"/>
                  </a:lnTo>
                  <a:lnTo>
                    <a:pt x="67564" y="5961253"/>
                  </a:lnTo>
                  <a:cubicBezTo>
                    <a:pt x="30226" y="5961253"/>
                    <a:pt x="0" y="5930900"/>
                    <a:pt x="0" y="5893562"/>
                  </a:cubicBezTo>
                  <a:lnTo>
                    <a:pt x="0" y="67691"/>
                  </a:lnTo>
                  <a:lnTo>
                    <a:pt x="19050" y="67691"/>
                  </a:lnTo>
                  <a:lnTo>
                    <a:pt x="0" y="67691"/>
                  </a:lnTo>
                  <a:moveTo>
                    <a:pt x="38100" y="67691"/>
                  </a:moveTo>
                  <a:lnTo>
                    <a:pt x="38100" y="5893562"/>
                  </a:lnTo>
                  <a:lnTo>
                    <a:pt x="19050" y="5893562"/>
                  </a:lnTo>
                  <a:lnTo>
                    <a:pt x="38100" y="5893562"/>
                  </a:lnTo>
                  <a:cubicBezTo>
                    <a:pt x="38100" y="5909945"/>
                    <a:pt x="51308" y="5923153"/>
                    <a:pt x="67564" y="5923153"/>
                  </a:cubicBezTo>
                  <a:lnTo>
                    <a:pt x="4113022" y="5923153"/>
                  </a:lnTo>
                  <a:cubicBezTo>
                    <a:pt x="4129278" y="5923153"/>
                    <a:pt x="4142486" y="5909945"/>
                    <a:pt x="4142486" y="5893562"/>
                  </a:cubicBezTo>
                  <a:lnTo>
                    <a:pt x="4142486" y="67691"/>
                  </a:lnTo>
                  <a:cubicBezTo>
                    <a:pt x="4142486" y="51308"/>
                    <a:pt x="4129278" y="38100"/>
                    <a:pt x="4113022" y="38100"/>
                  </a:cubicBezTo>
                  <a:lnTo>
                    <a:pt x="67564" y="38100"/>
                  </a:lnTo>
                  <a:lnTo>
                    <a:pt x="67564" y="19050"/>
                  </a:lnTo>
                  <a:lnTo>
                    <a:pt x="67564" y="38100"/>
                  </a:lnTo>
                  <a:cubicBezTo>
                    <a:pt x="51308" y="38100"/>
                    <a:pt x="38100" y="51308"/>
                    <a:pt x="38100" y="67691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118597" y="3744811"/>
            <a:ext cx="2565349" cy="81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Tirupati District Boundary (.shp)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8597" y="4625578"/>
            <a:ext cx="2565349" cy="77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2812"/>
              </a:lnSpc>
              <a:buFont typeface="Arial"/>
              <a:buChar char="•"/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Defines the Area of Interest (AOI)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147242" y="3478854"/>
            <a:ext cx="3135363" cy="4470949"/>
            <a:chOff x="0" y="0"/>
            <a:chExt cx="4180484" cy="59612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4142486" cy="5923153"/>
            </a:xfrm>
            <a:custGeom>
              <a:avLst/>
              <a:gdLst/>
              <a:ahLst/>
              <a:cxnLst/>
              <a:rect r="r" b="b" t="t" l="l"/>
              <a:pathLst>
                <a:path h="5923153" w="4142486">
                  <a:moveTo>
                    <a:pt x="0" y="48641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4093972" y="0"/>
                  </a:lnTo>
                  <a:cubicBezTo>
                    <a:pt x="4120769" y="0"/>
                    <a:pt x="4142486" y="21717"/>
                    <a:pt x="4142486" y="48641"/>
                  </a:cubicBezTo>
                  <a:lnTo>
                    <a:pt x="4142486" y="5874512"/>
                  </a:lnTo>
                  <a:cubicBezTo>
                    <a:pt x="4142486" y="5901309"/>
                    <a:pt x="4120769" y="5923153"/>
                    <a:pt x="4093972" y="5923153"/>
                  </a:cubicBezTo>
                  <a:lnTo>
                    <a:pt x="48514" y="5923153"/>
                  </a:lnTo>
                  <a:cubicBezTo>
                    <a:pt x="21717" y="5923153"/>
                    <a:pt x="0" y="5901436"/>
                    <a:pt x="0" y="587451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80586" cy="5961253"/>
            </a:xfrm>
            <a:custGeom>
              <a:avLst/>
              <a:gdLst/>
              <a:ahLst/>
              <a:cxnLst/>
              <a:rect r="r" b="b" t="t" l="l"/>
              <a:pathLst>
                <a:path h="5961253" w="4180586">
                  <a:moveTo>
                    <a:pt x="0" y="67691"/>
                  </a:moveTo>
                  <a:cubicBezTo>
                    <a:pt x="0" y="30353"/>
                    <a:pt x="30226" y="0"/>
                    <a:pt x="67564" y="0"/>
                  </a:cubicBezTo>
                  <a:lnTo>
                    <a:pt x="4113022" y="0"/>
                  </a:lnTo>
                  <a:lnTo>
                    <a:pt x="4113022" y="19050"/>
                  </a:lnTo>
                  <a:lnTo>
                    <a:pt x="4113022" y="0"/>
                  </a:lnTo>
                  <a:cubicBezTo>
                    <a:pt x="4150360" y="0"/>
                    <a:pt x="4180586" y="30353"/>
                    <a:pt x="4180586" y="67691"/>
                  </a:cubicBezTo>
                  <a:lnTo>
                    <a:pt x="4161536" y="67691"/>
                  </a:lnTo>
                  <a:lnTo>
                    <a:pt x="4180586" y="67691"/>
                  </a:lnTo>
                  <a:lnTo>
                    <a:pt x="4180586" y="5893562"/>
                  </a:lnTo>
                  <a:lnTo>
                    <a:pt x="4161536" y="5893562"/>
                  </a:lnTo>
                  <a:lnTo>
                    <a:pt x="4180586" y="5893562"/>
                  </a:lnTo>
                  <a:cubicBezTo>
                    <a:pt x="4180586" y="5930900"/>
                    <a:pt x="4150360" y="5961253"/>
                    <a:pt x="4113022" y="5961253"/>
                  </a:cubicBezTo>
                  <a:lnTo>
                    <a:pt x="4113022" y="5942203"/>
                  </a:lnTo>
                  <a:lnTo>
                    <a:pt x="4113022" y="5961253"/>
                  </a:lnTo>
                  <a:lnTo>
                    <a:pt x="67564" y="5961253"/>
                  </a:lnTo>
                  <a:lnTo>
                    <a:pt x="67564" y="5942203"/>
                  </a:lnTo>
                  <a:lnTo>
                    <a:pt x="67564" y="5961253"/>
                  </a:lnTo>
                  <a:cubicBezTo>
                    <a:pt x="30226" y="5961253"/>
                    <a:pt x="0" y="5930900"/>
                    <a:pt x="0" y="5893562"/>
                  </a:cubicBezTo>
                  <a:lnTo>
                    <a:pt x="0" y="67691"/>
                  </a:lnTo>
                  <a:lnTo>
                    <a:pt x="19050" y="67691"/>
                  </a:lnTo>
                  <a:lnTo>
                    <a:pt x="0" y="67691"/>
                  </a:lnTo>
                  <a:moveTo>
                    <a:pt x="38100" y="67691"/>
                  </a:moveTo>
                  <a:lnTo>
                    <a:pt x="38100" y="5893562"/>
                  </a:lnTo>
                  <a:lnTo>
                    <a:pt x="19050" y="5893562"/>
                  </a:lnTo>
                  <a:lnTo>
                    <a:pt x="38100" y="5893562"/>
                  </a:lnTo>
                  <a:cubicBezTo>
                    <a:pt x="38100" y="5909945"/>
                    <a:pt x="51308" y="5923153"/>
                    <a:pt x="67564" y="5923153"/>
                  </a:cubicBezTo>
                  <a:lnTo>
                    <a:pt x="4113022" y="5923153"/>
                  </a:lnTo>
                  <a:cubicBezTo>
                    <a:pt x="4129278" y="5923153"/>
                    <a:pt x="4142486" y="5909945"/>
                    <a:pt x="4142486" y="5893562"/>
                  </a:cubicBezTo>
                  <a:lnTo>
                    <a:pt x="4142486" y="67691"/>
                  </a:lnTo>
                  <a:cubicBezTo>
                    <a:pt x="4142486" y="51308"/>
                    <a:pt x="4129278" y="38100"/>
                    <a:pt x="4113022" y="38100"/>
                  </a:cubicBezTo>
                  <a:lnTo>
                    <a:pt x="67564" y="38100"/>
                  </a:lnTo>
                  <a:lnTo>
                    <a:pt x="67564" y="19050"/>
                  </a:lnTo>
                  <a:lnTo>
                    <a:pt x="67564" y="38100"/>
                  </a:lnTo>
                  <a:cubicBezTo>
                    <a:pt x="51308" y="38100"/>
                    <a:pt x="38100" y="51308"/>
                    <a:pt x="38100" y="67691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4432249" y="3744811"/>
            <a:ext cx="2565349" cy="41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Satellite Imagery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32249" y="4228205"/>
            <a:ext cx="2565349" cy="329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2812"/>
              </a:lnSpc>
              <a:buFont typeface="Arial"/>
              <a:buChar char="•"/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Landsat (multi-temporal optical data)</a:t>
            </a:r>
          </a:p>
          <a:p>
            <a:pPr algn="l" marL="282773" indent="-141387" lvl="1">
              <a:lnSpc>
                <a:spcPts val="2812"/>
              </a:lnSpc>
              <a:buFont typeface="Arial"/>
              <a:buChar char="•"/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Sentinel-2 (high-resolution multispectral data)</a:t>
            </a:r>
          </a:p>
          <a:p>
            <a:pPr algn="l" marL="282773" indent="-141387" lvl="1">
              <a:lnSpc>
                <a:spcPts val="2812"/>
              </a:lnSpc>
              <a:buFont typeface="Arial"/>
              <a:buChar char="•"/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Sentinel-1 (SAR data for robustness)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460904" y="3478854"/>
            <a:ext cx="3135516" cy="4470949"/>
            <a:chOff x="0" y="0"/>
            <a:chExt cx="4180688" cy="596126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4142613" cy="5923153"/>
            </a:xfrm>
            <a:custGeom>
              <a:avLst/>
              <a:gdLst/>
              <a:ahLst/>
              <a:cxnLst/>
              <a:rect r="r" b="b" t="t" l="l"/>
              <a:pathLst>
                <a:path h="5923153" w="4142613">
                  <a:moveTo>
                    <a:pt x="0" y="48641"/>
                  </a:moveTo>
                  <a:cubicBezTo>
                    <a:pt x="0" y="21717"/>
                    <a:pt x="21717" y="0"/>
                    <a:pt x="48514" y="0"/>
                  </a:cubicBezTo>
                  <a:lnTo>
                    <a:pt x="4094099" y="0"/>
                  </a:lnTo>
                  <a:cubicBezTo>
                    <a:pt x="4120896" y="0"/>
                    <a:pt x="4142613" y="21717"/>
                    <a:pt x="4142613" y="48641"/>
                  </a:cubicBezTo>
                  <a:lnTo>
                    <a:pt x="4142613" y="5874512"/>
                  </a:lnTo>
                  <a:cubicBezTo>
                    <a:pt x="4142613" y="5901309"/>
                    <a:pt x="4120896" y="5923153"/>
                    <a:pt x="4094099" y="5923153"/>
                  </a:cubicBezTo>
                  <a:lnTo>
                    <a:pt x="48514" y="5923153"/>
                  </a:lnTo>
                  <a:cubicBezTo>
                    <a:pt x="21717" y="5923153"/>
                    <a:pt x="0" y="5901436"/>
                    <a:pt x="0" y="587451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80713" cy="5961253"/>
            </a:xfrm>
            <a:custGeom>
              <a:avLst/>
              <a:gdLst/>
              <a:ahLst/>
              <a:cxnLst/>
              <a:rect r="r" b="b" t="t" l="l"/>
              <a:pathLst>
                <a:path h="5961253" w="4180713">
                  <a:moveTo>
                    <a:pt x="0" y="67691"/>
                  </a:moveTo>
                  <a:cubicBezTo>
                    <a:pt x="0" y="30353"/>
                    <a:pt x="30226" y="0"/>
                    <a:pt x="67564" y="0"/>
                  </a:cubicBezTo>
                  <a:lnTo>
                    <a:pt x="4113149" y="0"/>
                  </a:lnTo>
                  <a:lnTo>
                    <a:pt x="4113149" y="19050"/>
                  </a:lnTo>
                  <a:lnTo>
                    <a:pt x="4113149" y="0"/>
                  </a:lnTo>
                  <a:cubicBezTo>
                    <a:pt x="4150487" y="0"/>
                    <a:pt x="4180713" y="30353"/>
                    <a:pt x="4180713" y="67691"/>
                  </a:cubicBezTo>
                  <a:lnTo>
                    <a:pt x="4161663" y="67691"/>
                  </a:lnTo>
                  <a:lnTo>
                    <a:pt x="4180713" y="67691"/>
                  </a:lnTo>
                  <a:lnTo>
                    <a:pt x="4180713" y="5893562"/>
                  </a:lnTo>
                  <a:lnTo>
                    <a:pt x="4161663" y="5893562"/>
                  </a:lnTo>
                  <a:lnTo>
                    <a:pt x="4180713" y="5893562"/>
                  </a:lnTo>
                  <a:cubicBezTo>
                    <a:pt x="4180713" y="5930900"/>
                    <a:pt x="4150487" y="5961253"/>
                    <a:pt x="4113149" y="5961253"/>
                  </a:cubicBezTo>
                  <a:lnTo>
                    <a:pt x="4113149" y="5942203"/>
                  </a:lnTo>
                  <a:lnTo>
                    <a:pt x="4113149" y="5961253"/>
                  </a:lnTo>
                  <a:lnTo>
                    <a:pt x="67564" y="5961253"/>
                  </a:lnTo>
                  <a:lnTo>
                    <a:pt x="67564" y="5942203"/>
                  </a:lnTo>
                  <a:lnTo>
                    <a:pt x="67564" y="5961253"/>
                  </a:lnTo>
                  <a:cubicBezTo>
                    <a:pt x="30226" y="5961253"/>
                    <a:pt x="0" y="5930900"/>
                    <a:pt x="0" y="5893562"/>
                  </a:cubicBezTo>
                  <a:lnTo>
                    <a:pt x="0" y="67691"/>
                  </a:lnTo>
                  <a:lnTo>
                    <a:pt x="19050" y="67691"/>
                  </a:lnTo>
                  <a:lnTo>
                    <a:pt x="0" y="67691"/>
                  </a:lnTo>
                  <a:moveTo>
                    <a:pt x="38100" y="67691"/>
                  </a:moveTo>
                  <a:lnTo>
                    <a:pt x="38100" y="5893562"/>
                  </a:lnTo>
                  <a:lnTo>
                    <a:pt x="19050" y="5893562"/>
                  </a:lnTo>
                  <a:lnTo>
                    <a:pt x="38100" y="5893562"/>
                  </a:lnTo>
                  <a:cubicBezTo>
                    <a:pt x="38100" y="5909945"/>
                    <a:pt x="51308" y="5923153"/>
                    <a:pt x="67564" y="5923153"/>
                  </a:cubicBezTo>
                  <a:lnTo>
                    <a:pt x="4113149" y="5923153"/>
                  </a:lnTo>
                  <a:cubicBezTo>
                    <a:pt x="4129405" y="5923153"/>
                    <a:pt x="4142613" y="5909945"/>
                    <a:pt x="4142613" y="5893562"/>
                  </a:cubicBezTo>
                  <a:lnTo>
                    <a:pt x="4142613" y="67691"/>
                  </a:lnTo>
                  <a:cubicBezTo>
                    <a:pt x="4142613" y="51308"/>
                    <a:pt x="4129405" y="38100"/>
                    <a:pt x="4113149" y="38100"/>
                  </a:cubicBezTo>
                  <a:lnTo>
                    <a:pt x="67564" y="38100"/>
                  </a:lnTo>
                  <a:lnTo>
                    <a:pt x="67564" y="19050"/>
                  </a:lnTo>
                  <a:lnTo>
                    <a:pt x="67564" y="38100"/>
                  </a:lnTo>
                  <a:cubicBezTo>
                    <a:pt x="51308" y="38100"/>
                    <a:pt x="38100" y="51308"/>
                    <a:pt x="38100" y="67691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7745911" y="3744811"/>
            <a:ext cx="2565502" cy="41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Auxiliary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45911" y="4228205"/>
            <a:ext cx="2565502" cy="11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2773" indent="-141387" lvl="1">
              <a:lnSpc>
                <a:spcPts val="2812"/>
              </a:lnSpc>
              <a:buFont typeface="Arial"/>
              <a:buChar char="•"/>
            </a:pP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Open satellite datasets to improve accuracy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7877" y="7956814"/>
            <a:ext cx="9734255" cy="5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3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37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All datasets are </a:t>
            </a:r>
            <a:r>
              <a:rPr lang="en-US" sz="2375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open, scalable, and reproducible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358180" y="557803"/>
            <a:ext cx="5342630" cy="66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Methodology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8180" y="1257595"/>
            <a:ext cx="4296518" cy="53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End-to-End AI Pipeline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901078" y="1997421"/>
            <a:ext cx="10485682" cy="7226056"/>
            <a:chOff x="0" y="0"/>
            <a:chExt cx="13980909" cy="9634741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3980922" cy="9634728"/>
            </a:xfrm>
            <a:custGeom>
              <a:avLst/>
              <a:gdLst/>
              <a:ahLst/>
              <a:cxnLst/>
              <a:rect r="r" b="b" t="t" l="l"/>
              <a:pathLst>
                <a:path h="9634728" w="13980922">
                  <a:moveTo>
                    <a:pt x="0" y="0"/>
                  </a:moveTo>
                  <a:lnTo>
                    <a:pt x="13980922" y="0"/>
                  </a:lnTo>
                  <a:lnTo>
                    <a:pt x="13980922" y="9634728"/>
                  </a:lnTo>
                  <a:lnTo>
                    <a:pt x="0" y="9634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" r="0" b="-1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163730" y="6493726"/>
            <a:ext cx="2865434" cy="4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Acquire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5387473" y="4652915"/>
            <a:ext cx="678561" cy="678561"/>
          </a:xfrm>
          <a:custGeom>
            <a:avLst/>
            <a:gdLst/>
            <a:ahLst/>
            <a:cxnLst/>
            <a:rect r="r" b="b" t="t" l="l"/>
            <a:pathLst>
              <a:path h="678561" w="678561">
                <a:moveTo>
                  <a:pt x="0" y="0"/>
                </a:moveTo>
                <a:lnTo>
                  <a:pt x="678561" y="0"/>
                </a:lnTo>
                <a:lnTo>
                  <a:pt x="678561" y="678561"/>
                </a:lnTo>
                <a:lnTo>
                  <a:pt x="0" y="67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416" t="0" r="-1041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05492" y="3440201"/>
            <a:ext cx="2958532" cy="4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Preprocess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532360" y="5066633"/>
            <a:ext cx="678561" cy="678561"/>
          </a:xfrm>
          <a:custGeom>
            <a:avLst/>
            <a:gdLst/>
            <a:ahLst/>
            <a:cxnLst/>
            <a:rect r="r" b="b" t="t" l="l"/>
            <a:pathLst>
              <a:path h="678561" w="678561">
                <a:moveTo>
                  <a:pt x="0" y="0"/>
                </a:moveTo>
                <a:lnTo>
                  <a:pt x="678561" y="0"/>
                </a:lnTo>
                <a:lnTo>
                  <a:pt x="678561" y="678561"/>
                </a:lnTo>
                <a:lnTo>
                  <a:pt x="0" y="678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3889" t="0" r="-1388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91560" y="7382437"/>
            <a:ext cx="2865444" cy="4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Classify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677467" y="5480342"/>
            <a:ext cx="678561" cy="678561"/>
          </a:xfrm>
          <a:custGeom>
            <a:avLst/>
            <a:gdLst/>
            <a:ahLst/>
            <a:cxnLst/>
            <a:rect r="r" b="b" t="t" l="l"/>
            <a:pathLst>
              <a:path h="678561" w="678561">
                <a:moveTo>
                  <a:pt x="0" y="0"/>
                </a:moveTo>
                <a:lnTo>
                  <a:pt x="678561" y="0"/>
                </a:lnTo>
                <a:lnTo>
                  <a:pt x="678561" y="678561"/>
                </a:lnTo>
                <a:lnTo>
                  <a:pt x="0" y="678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277" t="0" r="-1527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135106" y="4238996"/>
            <a:ext cx="2865434" cy="4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Detect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11960409" y="5924588"/>
            <a:ext cx="678561" cy="678561"/>
          </a:xfrm>
          <a:custGeom>
            <a:avLst/>
            <a:gdLst/>
            <a:ahLst/>
            <a:cxnLst/>
            <a:rect r="r" b="b" t="t" l="l"/>
            <a:pathLst>
              <a:path h="678561" w="678561">
                <a:moveTo>
                  <a:pt x="0" y="0"/>
                </a:moveTo>
                <a:lnTo>
                  <a:pt x="678561" y="0"/>
                </a:lnTo>
                <a:lnTo>
                  <a:pt x="678561" y="678561"/>
                </a:lnTo>
                <a:lnTo>
                  <a:pt x="0" y="6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34028" r="0" b="-3402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58180" y="9348340"/>
            <a:ext cx="13571487" cy="3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8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1874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Fully automated and scalable GeoAI workflow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90140" y="921544"/>
            <a:ext cx="9976399" cy="85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AI &amp; Machine Learning 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140" y="1837734"/>
            <a:ext cx="7397506" cy="69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Intelligence Behind the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0140" y="3132687"/>
            <a:ext cx="10512771" cy="5957145"/>
            <a:chOff x="0" y="0"/>
            <a:chExt cx="14017028" cy="7942859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4016989" cy="7942834"/>
            </a:xfrm>
            <a:custGeom>
              <a:avLst/>
              <a:gdLst/>
              <a:ahLst/>
              <a:cxnLst/>
              <a:rect r="r" b="b" t="t" l="l"/>
              <a:pathLst>
                <a:path h="7942834" w="14016989">
                  <a:moveTo>
                    <a:pt x="0" y="0"/>
                  </a:moveTo>
                  <a:lnTo>
                    <a:pt x="14016989" y="0"/>
                  </a:lnTo>
                  <a:lnTo>
                    <a:pt x="14016989" y="7942834"/>
                  </a:lnTo>
                  <a:lnTo>
                    <a:pt x="0" y="79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7" t="0" r="-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032752" y="3250854"/>
            <a:ext cx="5374481" cy="392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AI models classify </a:t>
            </a:r>
            <a:r>
              <a:rPr lang="en-US" b="true" sz="2000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each pixel independently</a:t>
            </a:r>
          </a:p>
          <a:p>
            <a:pPr algn="l" marL="301625" indent="-15081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Temporal comparison identifies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730250" indent="-24341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No change</a:t>
            </a:r>
          </a:p>
          <a:p>
            <a:pPr algn="l" marL="730250" indent="-24341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Class-to-class transition (e.g., Forest → Built-up)</a:t>
            </a:r>
          </a:p>
          <a:p>
            <a:pPr algn="l" marL="301625" indent="-15081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20202"/>
                </a:solidFill>
                <a:latin typeface="DM Sans"/>
                <a:ea typeface="DM Sans"/>
                <a:cs typeface="DM Sans"/>
                <a:sym typeface="DM Sans"/>
              </a:rPr>
              <a:t>Model outputs:</a:t>
            </a:r>
          </a:p>
          <a:p>
            <a:pPr algn="l" marL="730250" indent="-24341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Classification label</a:t>
            </a:r>
          </a:p>
          <a:p>
            <a:pPr algn="l" marL="730250" indent="-24341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Confidence score</a:t>
            </a:r>
          </a:p>
          <a:p>
            <a:pPr algn="l" marL="730250" indent="-24341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Probability of transition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32752" y="7306351"/>
            <a:ext cx="5374481" cy="104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49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Ensures </a:t>
            </a:r>
            <a:r>
              <a:rPr lang="en-US" sz="2499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interpretability and reliability</a:t>
            </a:r>
            <a:r>
              <a:rPr lang="en-US" sz="249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, not just predictions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80395"/>
            <a:ext cx="9905257" cy="968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Transition Matrix &amp; 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543175"/>
            <a:ext cx="9661322" cy="763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Understanding Land Transformation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3731714"/>
            <a:ext cx="5434460" cy="1134066"/>
            <a:chOff x="0" y="0"/>
            <a:chExt cx="7245947" cy="151208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t="0" r="-65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9" y="513025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Matrix Summary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9" y="5689254"/>
            <a:ext cx="4867427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2187" b="true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transition matrix</a:t>
            </a: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summarizes how much area moved from one class to another and the direction and magnitude of land conversion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26698" y="3731714"/>
            <a:ext cx="5434460" cy="1134066"/>
            <a:chOff x="0" y="0"/>
            <a:chExt cx="7245947" cy="151208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t="0" r="-65" b="-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10210" y="513025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Example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10210" y="5689254"/>
            <a:ext cx="4867427" cy="100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Agriculture → Built-up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Forest → Barren Land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61159" y="3731714"/>
            <a:ext cx="5434460" cy="1134066"/>
            <a:chOff x="0" y="0"/>
            <a:chExt cx="7245947" cy="151208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t="0" r="-65" b="-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144670" y="5130251"/>
            <a:ext cx="3721303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Enables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44670" y="5689254"/>
            <a:ext cx="4867427" cy="1002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Area statistics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Percentage change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7898568"/>
            <a:ext cx="16303523" cy="67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➡️</a:t>
            </a:r>
            <a:r>
              <a:rPr lang="en-US" sz="275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 Converts pixel-level data into </a:t>
            </a:r>
            <a:r>
              <a:rPr lang="en-US" sz="2750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policy-ready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DAG_8aSgT-s</dc:identifier>
  <dcterms:modified xsi:type="dcterms:W3CDTF">2011-08-01T06:04:30Z</dcterms:modified>
  <cp:revision>1</cp:revision>
  <dc:title>Pixel-Level-Land-Use-Land-Cover-Transition-Analytics-for-Tirupati (1).pptx</dc:title>
</cp:coreProperties>
</file>